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66" r:id="rId10"/>
    <p:sldId id="267" r:id="rId11"/>
    <p:sldId id="268" r:id="rId12"/>
    <p:sldId id="271" r:id="rId13"/>
    <p:sldId id="280" r:id="rId14"/>
    <p:sldId id="272" r:id="rId15"/>
    <p:sldId id="275" r:id="rId16"/>
    <p:sldId id="273" r:id="rId17"/>
    <p:sldId id="284" r:id="rId18"/>
    <p:sldId id="274" r:id="rId19"/>
    <p:sldId id="276" r:id="rId20"/>
    <p:sldId id="282" r:id="rId21"/>
    <p:sldId id="281" r:id="rId22"/>
    <p:sldId id="279" r:id="rId23"/>
    <p:sldId id="277" r:id="rId24"/>
    <p:sldId id="283"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print"/>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9/9/2014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a:t>
            </a:r>
            <a:endParaRPr lang="en-US" dirty="0"/>
          </a:p>
        </p:txBody>
      </p:sp>
      <p:sp>
        <p:nvSpPr>
          <p:cNvPr id="3" name="Subtitle 2"/>
          <p:cNvSpPr>
            <a:spLocks noGrp="1"/>
          </p:cNvSpPr>
          <p:nvPr>
            <p:ph type="subTitle" idx="1"/>
          </p:nvPr>
        </p:nvSpPr>
        <p:spPr/>
        <p:txBody>
          <a:bodyPr/>
          <a:lstStyle/>
          <a:p>
            <a:r>
              <a:rPr lang="en-US" dirty="0" smtClean="0"/>
              <a:t>Write a “perfect paragraph”</a:t>
            </a:r>
            <a:endParaRPr lang="en-US" dirty="0"/>
          </a:p>
        </p:txBody>
      </p:sp>
    </p:spTree>
    <p:extLst>
      <p:ext uri="{BB962C8B-B14F-4D97-AF65-F5344CB8AC3E}">
        <p14:creationId xmlns="" xmlns:p14="http://schemas.microsoft.com/office/powerpoint/2010/main" val="189049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#3</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Queen directs and orchestrates the actions, instincts, and characters of all other ants in the colony. She controls how much each ant develops, and into what kind of worker--drone, protector, warrior, etc. In addition to the clearly defined social system, ants also have an advanced chemical communication system in which they trade scents and smells with each other through chemicals to communicate. This is why any olfactory interruption in an ant-line disorients the ants. Those persons who nonchalantly step on ants miss out on this fascinating </a:t>
            </a:r>
            <a:r>
              <a:rPr lang="en-US" dirty="0" err="1"/>
              <a:t>microuniverse</a:t>
            </a:r>
            <a:r>
              <a:rPr lang="en-US" dirty="0"/>
              <a:t>.</a:t>
            </a:r>
          </a:p>
        </p:txBody>
      </p:sp>
    </p:spTree>
    <p:extLst>
      <p:ext uri="{BB962C8B-B14F-4D97-AF65-F5344CB8AC3E}">
        <p14:creationId xmlns="" xmlns:p14="http://schemas.microsoft.com/office/powerpoint/2010/main" val="4053620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Topic Sentence</a:t>
            </a:r>
            <a:endParaRPr lang="en-US" dirty="0"/>
          </a:p>
        </p:txBody>
      </p:sp>
      <p:sp>
        <p:nvSpPr>
          <p:cNvPr id="3" name="Content Placeholder 2"/>
          <p:cNvSpPr>
            <a:spLocks noGrp="1"/>
          </p:cNvSpPr>
          <p:nvPr>
            <p:ph idx="1"/>
          </p:nvPr>
        </p:nvSpPr>
        <p:spPr/>
        <p:txBody>
          <a:bodyPr/>
          <a:lstStyle/>
          <a:p>
            <a:r>
              <a:rPr lang="en-US" dirty="0"/>
              <a:t>Ants have an elaborate way of life that is often unknown to many people</a:t>
            </a:r>
            <a:r>
              <a:rPr lang="en-US" dirty="0" smtClean="0"/>
              <a:t>.</a:t>
            </a:r>
            <a:endParaRPr lang="en-US" dirty="0"/>
          </a:p>
        </p:txBody>
      </p:sp>
    </p:spTree>
    <p:extLst>
      <p:ext uri="{BB962C8B-B14F-4D97-AF65-F5344CB8AC3E}">
        <p14:creationId xmlns="" xmlns:p14="http://schemas.microsoft.com/office/powerpoint/2010/main" val="3309869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lstStyle/>
          <a:p>
            <a:r>
              <a:rPr lang="en-US" dirty="0" smtClean="0"/>
              <a:t>Write a topic sentence about </a:t>
            </a:r>
            <a:r>
              <a:rPr lang="en-US" b="1" dirty="0" smtClean="0"/>
              <a:t>exercise</a:t>
            </a:r>
            <a:r>
              <a:rPr lang="en-US" dirty="0" smtClean="0"/>
              <a:t>.  </a:t>
            </a:r>
          </a:p>
          <a:p>
            <a:r>
              <a:rPr lang="en-US" dirty="0" smtClean="0"/>
              <a:t>Remember, exercise is too big of a topic for one paragraph.  </a:t>
            </a:r>
          </a:p>
          <a:p>
            <a:pPr marL="0" indent="0">
              <a:buNone/>
            </a:pPr>
            <a:endParaRPr lang="en-US" dirty="0"/>
          </a:p>
        </p:txBody>
      </p:sp>
    </p:spTree>
    <p:extLst>
      <p:ext uri="{BB962C8B-B14F-4D97-AF65-F5344CB8AC3E}">
        <p14:creationId xmlns="" xmlns:p14="http://schemas.microsoft.com/office/powerpoint/2010/main" val="11672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Perfect Paragraph</a:t>
            </a:r>
            <a:endParaRPr lang="en-US" dirty="0"/>
          </a:p>
        </p:txBody>
      </p:sp>
      <p:sp>
        <p:nvSpPr>
          <p:cNvPr id="3" name="Subtitle 2"/>
          <p:cNvSpPr>
            <a:spLocks noGrp="1"/>
          </p:cNvSpPr>
          <p:nvPr>
            <p:ph type="subTitle" idx="1"/>
          </p:nvPr>
        </p:nvSpPr>
        <p:spPr/>
        <p:txBody>
          <a:bodyPr/>
          <a:lstStyle/>
          <a:p>
            <a:r>
              <a:rPr lang="en-US" dirty="0" smtClean="0"/>
              <a:t>Recognizing Perfect Topic Sentences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Details</a:t>
            </a:r>
            <a:endParaRPr lang="en-US" dirty="0"/>
          </a:p>
        </p:txBody>
      </p:sp>
      <p:sp>
        <p:nvSpPr>
          <p:cNvPr id="3" name="Content Placeholder 2"/>
          <p:cNvSpPr>
            <a:spLocks noGrp="1"/>
          </p:cNvSpPr>
          <p:nvPr>
            <p:ph idx="1"/>
          </p:nvPr>
        </p:nvSpPr>
        <p:spPr/>
        <p:txBody>
          <a:bodyPr>
            <a:normAutofit/>
          </a:bodyPr>
          <a:lstStyle/>
          <a:p>
            <a:r>
              <a:rPr lang="en-US" dirty="0" smtClean="0"/>
              <a:t>C</a:t>
            </a:r>
            <a:r>
              <a:rPr lang="en-US" dirty="0" smtClean="0"/>
              <a:t>ome </a:t>
            </a:r>
            <a:r>
              <a:rPr lang="en-US" dirty="0"/>
              <a:t>after the topic sentence, making up the body of a paragraph.</a:t>
            </a:r>
          </a:p>
          <a:p>
            <a:r>
              <a:rPr lang="en-US" dirty="0" smtClean="0"/>
              <a:t>G</a:t>
            </a:r>
            <a:r>
              <a:rPr lang="en-US" dirty="0" smtClean="0"/>
              <a:t>ive </a:t>
            </a:r>
            <a:r>
              <a:rPr lang="en-US" dirty="0"/>
              <a:t>details to develop and support the main idea of the paragraph.</a:t>
            </a:r>
          </a:p>
          <a:p>
            <a:r>
              <a:rPr lang="en-US" dirty="0" smtClean="0"/>
              <a:t>Aim </a:t>
            </a:r>
            <a:r>
              <a:rPr lang="en-US" dirty="0" smtClean="0"/>
              <a:t>for a minimum of </a:t>
            </a:r>
            <a:r>
              <a:rPr lang="en-US" b="1" dirty="0" smtClean="0"/>
              <a:t>three</a:t>
            </a:r>
            <a:r>
              <a:rPr lang="en-US" dirty="0" smtClean="0"/>
              <a:t> supporting details.</a:t>
            </a:r>
            <a:endParaRPr lang="en-US" dirty="0"/>
          </a:p>
        </p:txBody>
      </p:sp>
    </p:spTree>
    <p:extLst>
      <p:ext uri="{BB962C8B-B14F-4D97-AF65-F5344CB8AC3E}">
        <p14:creationId xmlns="" xmlns:p14="http://schemas.microsoft.com/office/powerpoint/2010/main" val="42488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stuck for details, think </a:t>
            </a:r>
            <a:r>
              <a:rPr lang="en-US" dirty="0" smtClean="0">
                <a:sym typeface="Wingdings"/>
              </a:rPr>
              <a:t></a:t>
            </a:r>
            <a:r>
              <a:rPr lang="en-US" dirty="0" smtClean="0"/>
              <a:t>FRIED </a:t>
            </a:r>
            <a:endParaRPr lang="en-US" dirty="0"/>
          </a:p>
        </p:txBody>
      </p:sp>
      <p:sp>
        <p:nvSpPr>
          <p:cNvPr id="3" name="Content Placeholder 2"/>
          <p:cNvSpPr>
            <a:spLocks noGrp="1"/>
          </p:cNvSpPr>
          <p:nvPr>
            <p:ph idx="1"/>
          </p:nvPr>
        </p:nvSpPr>
        <p:spPr/>
        <p:txBody>
          <a:bodyPr/>
          <a:lstStyle/>
          <a:p>
            <a:r>
              <a:rPr lang="en-US" dirty="0" smtClean="0"/>
              <a:t>F – facts</a:t>
            </a:r>
          </a:p>
          <a:p>
            <a:r>
              <a:rPr lang="en-US" dirty="0" smtClean="0"/>
              <a:t>R – reasons</a:t>
            </a:r>
          </a:p>
          <a:p>
            <a:r>
              <a:rPr lang="en-US" dirty="0" smtClean="0"/>
              <a:t> I – insight</a:t>
            </a:r>
          </a:p>
          <a:p>
            <a:r>
              <a:rPr lang="en-US" dirty="0" smtClean="0"/>
              <a:t>E – evidence/examples</a:t>
            </a:r>
          </a:p>
          <a:p>
            <a:r>
              <a:rPr lang="en-US" dirty="0" smtClean="0"/>
              <a:t>D – data/details</a:t>
            </a:r>
            <a:endParaRPr lang="en-US" dirty="0"/>
          </a:p>
        </p:txBody>
      </p:sp>
    </p:spTree>
    <p:extLst>
      <p:ext uri="{BB962C8B-B14F-4D97-AF65-F5344CB8AC3E}">
        <p14:creationId xmlns="" xmlns:p14="http://schemas.microsoft.com/office/powerpoint/2010/main" val="36211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details…</a:t>
            </a:r>
            <a:endParaRPr lang="en-US" dirty="0"/>
          </a:p>
        </p:txBody>
      </p:sp>
      <p:sp>
        <p:nvSpPr>
          <p:cNvPr id="3" name="Content Placeholder 2"/>
          <p:cNvSpPr>
            <a:spLocks noGrp="1"/>
          </p:cNvSpPr>
          <p:nvPr>
            <p:ph idx="1"/>
          </p:nvPr>
        </p:nvSpPr>
        <p:spPr/>
        <p:txBody>
          <a:bodyPr/>
          <a:lstStyle/>
          <a:p>
            <a:r>
              <a:rPr lang="en-US" dirty="0" smtClean="0"/>
              <a:t>TOPIC SENTENCE: Exercise offers many personal benefits.</a:t>
            </a:r>
          </a:p>
          <a:p>
            <a:r>
              <a:rPr lang="en-US" dirty="0" smtClean="0"/>
              <a:t>With your partner, brainstorm supporting details for this topic sentence.</a:t>
            </a:r>
            <a:endParaRPr lang="en-US" dirty="0"/>
          </a:p>
        </p:txBody>
      </p:sp>
    </p:spTree>
    <p:extLst>
      <p:ext uri="{BB962C8B-B14F-4D97-AF65-F5344CB8AC3E}">
        <p14:creationId xmlns="" xmlns:p14="http://schemas.microsoft.com/office/powerpoint/2010/main" val="40462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Relevant Supporting Information…</a:t>
            </a:r>
            <a:endParaRPr lang="en-US" dirty="0"/>
          </a:p>
        </p:txBody>
      </p:sp>
      <p:sp>
        <p:nvSpPr>
          <p:cNvPr id="3" name="Content Placeholder 2"/>
          <p:cNvSpPr>
            <a:spLocks noGrp="1"/>
          </p:cNvSpPr>
          <p:nvPr>
            <p:ph idx="1"/>
          </p:nvPr>
        </p:nvSpPr>
        <p:spPr/>
        <p:txBody>
          <a:bodyPr/>
          <a:lstStyle/>
          <a:p>
            <a:r>
              <a:rPr lang="en-US" dirty="0" smtClean="0"/>
              <a:t>Once you’ve finished your brainstorm, you need to decide which support information to include</a:t>
            </a:r>
          </a:p>
          <a:p>
            <a:r>
              <a:rPr lang="en-US" dirty="0" smtClean="0"/>
              <a:t>While some information might be interesting, it’s not always relevant to the paragraph</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Sentence  (The Clincher)</a:t>
            </a:r>
            <a:endParaRPr lang="en-US" dirty="0"/>
          </a:p>
        </p:txBody>
      </p:sp>
      <p:sp>
        <p:nvSpPr>
          <p:cNvPr id="3" name="Content Placeholder 2"/>
          <p:cNvSpPr>
            <a:spLocks noGrp="1"/>
          </p:cNvSpPr>
          <p:nvPr>
            <p:ph idx="1"/>
          </p:nvPr>
        </p:nvSpPr>
        <p:spPr/>
        <p:txBody>
          <a:bodyPr>
            <a:normAutofit/>
          </a:bodyPr>
          <a:lstStyle/>
          <a:p>
            <a:r>
              <a:rPr lang="en-US" dirty="0" smtClean="0"/>
              <a:t>The last sentence in your paragraph</a:t>
            </a:r>
          </a:p>
          <a:p>
            <a:r>
              <a:rPr lang="en-US" dirty="0" smtClean="0"/>
              <a:t>Focus </a:t>
            </a:r>
            <a:r>
              <a:rPr lang="en-US" dirty="0" smtClean="0"/>
              <a:t>on one or more key points in your paragraph</a:t>
            </a:r>
          </a:p>
          <a:p>
            <a:r>
              <a:rPr lang="en-US" dirty="0" smtClean="0"/>
              <a:t>Should </a:t>
            </a:r>
            <a:r>
              <a:rPr lang="en-US" dirty="0" smtClean="0"/>
              <a:t>reflect where you’ve arrived after developing your thoughts in your paragraph</a:t>
            </a:r>
          </a:p>
          <a:p>
            <a:endParaRPr lang="en-US" dirty="0"/>
          </a:p>
        </p:txBody>
      </p:sp>
    </p:spTree>
    <p:extLst>
      <p:ext uri="{BB962C8B-B14F-4D97-AF65-F5344CB8AC3E}">
        <p14:creationId xmlns="" xmlns:p14="http://schemas.microsoft.com/office/powerpoint/2010/main" val="36843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Stuck?	</a:t>
            </a:r>
            <a:endParaRPr lang="en-US" dirty="0"/>
          </a:p>
        </p:txBody>
      </p:sp>
      <p:sp>
        <p:nvSpPr>
          <p:cNvPr id="3" name="Content Placeholder 2"/>
          <p:cNvSpPr>
            <a:spLocks noGrp="1"/>
          </p:cNvSpPr>
          <p:nvPr>
            <p:ph idx="1"/>
          </p:nvPr>
        </p:nvSpPr>
        <p:spPr/>
        <p:txBody>
          <a:bodyPr/>
          <a:lstStyle/>
          <a:p>
            <a:r>
              <a:rPr lang="en-US" dirty="0" smtClean="0"/>
              <a:t>Ask yourself these two questions:</a:t>
            </a:r>
          </a:p>
          <a:p>
            <a:pPr lvl="1"/>
            <a:r>
              <a:rPr lang="en-US" dirty="0" smtClean="0"/>
              <a:t>1) What have I shown in my paragraph?</a:t>
            </a:r>
          </a:p>
          <a:p>
            <a:pPr lvl="1"/>
            <a:r>
              <a:rPr lang="en-US" dirty="0" smtClean="0"/>
              <a:t>2) Where have I ended up with the topic?</a:t>
            </a:r>
          </a:p>
          <a:p>
            <a:r>
              <a:rPr lang="en-US" smtClean="0"/>
              <a:t>These questions </a:t>
            </a:r>
            <a:r>
              <a:rPr lang="en-US" dirty="0" smtClean="0"/>
              <a:t>should help you to develop a concluding statement that provides a satisfactory conclusion to </a:t>
            </a:r>
            <a:r>
              <a:rPr lang="en-US" smtClean="0"/>
              <a:t>your paragraph</a:t>
            </a:r>
            <a:endParaRPr lang="en-US" dirty="0"/>
          </a:p>
        </p:txBody>
      </p:sp>
    </p:spTree>
    <p:extLst>
      <p:ext uri="{BB962C8B-B14F-4D97-AF65-F5344CB8AC3E}">
        <p14:creationId xmlns="" xmlns:p14="http://schemas.microsoft.com/office/powerpoint/2010/main" val="13773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Activity</a:t>
            </a:r>
            <a:endParaRPr lang="en-US" dirty="0"/>
          </a:p>
        </p:txBody>
      </p:sp>
      <p:sp>
        <p:nvSpPr>
          <p:cNvPr id="3" name="Content Placeholder 2"/>
          <p:cNvSpPr>
            <a:spLocks noGrp="1"/>
          </p:cNvSpPr>
          <p:nvPr>
            <p:ph idx="1"/>
          </p:nvPr>
        </p:nvSpPr>
        <p:spPr/>
        <p:txBody>
          <a:bodyPr/>
          <a:lstStyle/>
          <a:p>
            <a:r>
              <a:rPr lang="en-US" dirty="0" smtClean="0"/>
              <a:t>When instructed…</a:t>
            </a:r>
          </a:p>
          <a:p>
            <a:r>
              <a:rPr lang="en-US" dirty="0" smtClean="0"/>
              <a:t>Carefully open your envelop and remove all slips of paper</a:t>
            </a:r>
          </a:p>
          <a:p>
            <a:r>
              <a:rPr lang="en-US" dirty="0" smtClean="0"/>
              <a:t>Work with your partner to create the best possible paragraph using the sentences provided</a:t>
            </a:r>
            <a:endParaRPr lang="en-US" dirty="0"/>
          </a:p>
        </p:txBody>
      </p:sp>
    </p:spTree>
    <p:extLst>
      <p:ext uri="{BB962C8B-B14F-4D97-AF65-F5344CB8AC3E}">
        <p14:creationId xmlns="" xmlns:p14="http://schemas.microsoft.com/office/powerpoint/2010/main" val="267391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Perfect Paragraph</a:t>
            </a:r>
            <a:endParaRPr lang="en-US" dirty="0"/>
          </a:p>
        </p:txBody>
      </p:sp>
      <p:sp>
        <p:nvSpPr>
          <p:cNvPr id="5" name="Subtitle 4"/>
          <p:cNvSpPr>
            <a:spLocks noGrp="1"/>
          </p:cNvSpPr>
          <p:nvPr>
            <p:ph type="subTitle" idx="1"/>
          </p:nvPr>
        </p:nvSpPr>
        <p:spPr/>
        <p:txBody>
          <a:bodyPr/>
          <a:lstStyle/>
          <a:p>
            <a:r>
              <a:rPr lang="en-US" dirty="0" smtClean="0"/>
              <a:t>Composing Quality Clinchers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Perfect Paragraph</a:t>
            </a:r>
            <a:endParaRPr lang="en-US" dirty="0"/>
          </a:p>
        </p:txBody>
      </p:sp>
      <p:sp>
        <p:nvSpPr>
          <p:cNvPr id="3" name="Content Placeholder 2"/>
          <p:cNvSpPr>
            <a:spLocks noGrp="1"/>
          </p:cNvSpPr>
          <p:nvPr>
            <p:ph type="subTitle" idx="1"/>
          </p:nvPr>
        </p:nvSpPr>
        <p:spPr/>
        <p:txBody>
          <a:bodyPr>
            <a:normAutofit fontScale="55000" lnSpcReduction="20000"/>
          </a:bodyPr>
          <a:lstStyle/>
          <a:p>
            <a:r>
              <a:rPr lang="en-US" dirty="0" smtClean="0"/>
              <a:t>Recognizing Unrelated Ideas </a:t>
            </a:r>
          </a:p>
          <a:p>
            <a:pPr lvl="1"/>
            <a:r>
              <a:rPr lang="en-US" dirty="0" smtClean="0"/>
              <a:t>Worksheet #3  (class)</a:t>
            </a:r>
          </a:p>
          <a:p>
            <a:r>
              <a:rPr lang="en-US" dirty="0" smtClean="0"/>
              <a:t>Recognizing Unrelated Ideas</a:t>
            </a:r>
          </a:p>
          <a:p>
            <a:pPr lvl="1"/>
            <a:r>
              <a:rPr lang="en-US" dirty="0" smtClean="0"/>
              <a:t>Worksheet #4 (in pairs)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endParaRPr lang="en-US" dirty="0"/>
          </a:p>
        </p:txBody>
      </p:sp>
      <p:sp>
        <p:nvSpPr>
          <p:cNvPr id="3" name="Content Placeholder 2"/>
          <p:cNvSpPr>
            <a:spLocks noGrp="1"/>
          </p:cNvSpPr>
          <p:nvPr>
            <p:ph idx="1"/>
          </p:nvPr>
        </p:nvSpPr>
        <p:spPr/>
        <p:txBody>
          <a:bodyPr/>
          <a:lstStyle/>
          <a:p>
            <a:r>
              <a:rPr lang="en-US" dirty="0" smtClean="0"/>
              <a:t>Using the paragraph you have already started, write a </a:t>
            </a:r>
            <a:r>
              <a:rPr lang="en-US" smtClean="0"/>
              <a:t>concluding sentence</a:t>
            </a:r>
            <a:endParaRPr lang="en-US" dirty="0" smtClean="0"/>
          </a:p>
        </p:txBody>
      </p:sp>
    </p:spTree>
    <p:extLst>
      <p:ext uri="{BB962C8B-B14F-4D97-AF65-F5344CB8AC3E}">
        <p14:creationId xmlns="" xmlns:p14="http://schemas.microsoft.com/office/powerpoint/2010/main" val="4230524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Review…</a:t>
            </a:r>
            <a:endParaRPr lang="en-US" dirty="0"/>
          </a:p>
        </p:txBody>
      </p:sp>
      <p:sp>
        <p:nvSpPr>
          <p:cNvPr id="3" name="Content Placeholder 2"/>
          <p:cNvSpPr>
            <a:spLocks noGrp="1"/>
          </p:cNvSpPr>
          <p:nvPr>
            <p:ph idx="1"/>
          </p:nvPr>
        </p:nvSpPr>
        <p:spPr/>
        <p:txBody>
          <a:bodyPr/>
          <a:lstStyle/>
          <a:p>
            <a:r>
              <a:rPr lang="en-US" dirty="0" smtClean="0"/>
              <a:t>A paragraph should include the following:</a:t>
            </a:r>
          </a:p>
          <a:p>
            <a:pPr lvl="1"/>
            <a:r>
              <a:rPr lang="en-US" dirty="0" smtClean="0"/>
              <a:t>A main idea expressed in a topic sentence</a:t>
            </a:r>
          </a:p>
          <a:p>
            <a:pPr lvl="1"/>
            <a:r>
              <a:rPr lang="en-US" dirty="0" smtClean="0"/>
              <a:t>A body consisting of supporting details</a:t>
            </a:r>
          </a:p>
          <a:p>
            <a:pPr lvl="1"/>
            <a:r>
              <a:rPr lang="en-US" dirty="0" smtClean="0"/>
              <a:t>A concluding sentence</a:t>
            </a:r>
            <a:endParaRPr lang="en-US" dirty="0"/>
          </a:p>
        </p:txBody>
      </p:sp>
    </p:spTree>
    <p:extLst>
      <p:ext uri="{BB962C8B-B14F-4D97-AF65-F5344CB8AC3E}">
        <p14:creationId xmlns="" xmlns:p14="http://schemas.microsoft.com/office/powerpoint/2010/main" val="535302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Letter of Introduction</a:t>
            </a:r>
            <a:endParaRPr lang="en-US" dirty="0"/>
          </a:p>
        </p:txBody>
      </p:sp>
      <p:sp>
        <p:nvSpPr>
          <p:cNvPr id="5" name="Subtitle 4"/>
          <p:cNvSpPr>
            <a:spLocks noGrp="1"/>
          </p:cNvSpPr>
          <p:nvPr>
            <p:ph type="subTitle" idx="1"/>
          </p:nvPr>
        </p:nvSpPr>
        <p:spPr/>
        <p:txBody>
          <a:bodyPr/>
          <a:lstStyle/>
          <a:p>
            <a:r>
              <a:rPr lang="en-US" dirty="0" smtClean="0"/>
              <a:t>Assignment and Assessment Sheets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on the block…</a:t>
            </a:r>
            <a:endParaRPr lang="en-US" dirty="0"/>
          </a:p>
        </p:txBody>
      </p:sp>
      <p:sp>
        <p:nvSpPr>
          <p:cNvPr id="3" name="Content Placeholder 2"/>
          <p:cNvSpPr>
            <a:spLocks noGrp="1"/>
          </p:cNvSpPr>
          <p:nvPr>
            <p:ph idx="1"/>
          </p:nvPr>
        </p:nvSpPr>
        <p:spPr/>
        <p:txBody>
          <a:bodyPr/>
          <a:lstStyle/>
          <a:p>
            <a:r>
              <a:rPr lang="en-US" dirty="0" smtClean="0"/>
              <a:t>How to write colorful sentences</a:t>
            </a:r>
          </a:p>
          <a:p>
            <a:r>
              <a:rPr lang="en-US" dirty="0" smtClean="0"/>
              <a:t>How to organize your ideas</a:t>
            </a:r>
          </a:p>
          <a:p>
            <a:r>
              <a:rPr lang="en-US" dirty="0" smtClean="0"/>
              <a:t>How to transition from one idea to the next</a:t>
            </a:r>
            <a:endParaRPr lang="en-US" dirty="0"/>
          </a:p>
        </p:txBody>
      </p:sp>
    </p:spTree>
    <p:extLst>
      <p:ext uri="{BB962C8B-B14F-4D97-AF65-F5344CB8AC3E}">
        <p14:creationId xmlns="" xmlns:p14="http://schemas.microsoft.com/office/powerpoint/2010/main" val="8427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Share!</a:t>
            </a:r>
            <a:endParaRPr lang="en-US" dirty="0"/>
          </a:p>
        </p:txBody>
      </p:sp>
      <p:sp>
        <p:nvSpPr>
          <p:cNvPr id="3" name="Content Placeholder 2"/>
          <p:cNvSpPr>
            <a:spLocks noGrp="1"/>
          </p:cNvSpPr>
          <p:nvPr>
            <p:ph idx="1"/>
          </p:nvPr>
        </p:nvSpPr>
        <p:spPr/>
        <p:txBody>
          <a:bodyPr/>
          <a:lstStyle/>
          <a:p>
            <a:r>
              <a:rPr lang="en-US" dirty="0" smtClean="0"/>
              <a:t>With which sentence did you choose to start your paragraph?</a:t>
            </a:r>
          </a:p>
          <a:p>
            <a:r>
              <a:rPr lang="en-US" dirty="0" smtClean="0"/>
              <a:t>Why?</a:t>
            </a:r>
          </a:p>
          <a:p>
            <a:r>
              <a:rPr lang="en-US" dirty="0" smtClean="0"/>
              <a:t>What do we call these sentences?</a:t>
            </a:r>
            <a:endParaRPr lang="en-US" dirty="0"/>
          </a:p>
        </p:txBody>
      </p:sp>
    </p:spTree>
    <p:extLst>
      <p:ext uri="{BB962C8B-B14F-4D97-AF65-F5344CB8AC3E}">
        <p14:creationId xmlns="" xmlns:p14="http://schemas.microsoft.com/office/powerpoint/2010/main" val="10646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Topic Sentence…</a:t>
            </a:r>
            <a:endParaRPr lang="en-US" dirty="0"/>
          </a:p>
        </p:txBody>
      </p:sp>
      <p:sp>
        <p:nvSpPr>
          <p:cNvPr id="3" name="Content Placeholder 2"/>
          <p:cNvSpPr>
            <a:spLocks noGrp="1"/>
          </p:cNvSpPr>
          <p:nvPr>
            <p:ph idx="1"/>
          </p:nvPr>
        </p:nvSpPr>
        <p:spPr/>
        <p:txBody>
          <a:bodyPr/>
          <a:lstStyle/>
          <a:p>
            <a:r>
              <a:rPr lang="en-US" dirty="0" smtClean="0"/>
              <a:t>Is the first sentence in the paragraph</a:t>
            </a:r>
          </a:p>
          <a:p>
            <a:r>
              <a:rPr lang="en-US" dirty="0" smtClean="0"/>
              <a:t>Express the main idea of the paragraph</a:t>
            </a:r>
          </a:p>
          <a:p>
            <a:r>
              <a:rPr lang="en-US" dirty="0" smtClean="0"/>
              <a:t>Should be short and to the point</a:t>
            </a:r>
          </a:p>
          <a:p>
            <a:endParaRPr lang="en-US" dirty="0"/>
          </a:p>
        </p:txBody>
      </p:sp>
    </p:spTree>
    <p:extLst>
      <p:ext uri="{BB962C8B-B14F-4D97-AF65-F5344CB8AC3E}">
        <p14:creationId xmlns="" xmlns:p14="http://schemas.microsoft.com/office/powerpoint/2010/main" val="16765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Topic Sentence 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Silently read the paragraph</a:t>
            </a:r>
          </a:p>
          <a:p>
            <a:r>
              <a:rPr lang="en-US" dirty="0" smtClean="0"/>
              <a:t>On your piece of loose leaf, write down the best topic sentence you can think of.</a:t>
            </a:r>
          </a:p>
          <a:p>
            <a:r>
              <a:rPr lang="en-US" dirty="0" smtClean="0"/>
              <a:t>Share your topic sentence with your partner.</a:t>
            </a:r>
          </a:p>
          <a:p>
            <a:r>
              <a:rPr lang="en-US" dirty="0" smtClean="0"/>
              <a:t>Together, decide which topic sentence is the best.</a:t>
            </a:r>
          </a:p>
          <a:p>
            <a:r>
              <a:rPr lang="en-US" dirty="0" smtClean="0"/>
              <a:t>Write your topic sentence on a post-it and stick it on the white board.</a:t>
            </a:r>
            <a:endParaRPr lang="en-US" dirty="0"/>
          </a:p>
        </p:txBody>
      </p:sp>
    </p:spTree>
    <p:extLst>
      <p:ext uri="{BB962C8B-B14F-4D97-AF65-F5344CB8AC3E}">
        <p14:creationId xmlns="" xmlns:p14="http://schemas.microsoft.com/office/powerpoint/2010/main" val="328159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#1</a:t>
            </a:r>
            <a:endParaRPr lang="en-US" dirty="0"/>
          </a:p>
        </p:txBody>
      </p:sp>
      <p:sp>
        <p:nvSpPr>
          <p:cNvPr id="3" name="Content Placeholder 2"/>
          <p:cNvSpPr>
            <a:spLocks noGrp="1"/>
          </p:cNvSpPr>
          <p:nvPr>
            <p:ph idx="1"/>
          </p:nvPr>
        </p:nvSpPr>
        <p:spPr/>
        <p:txBody>
          <a:bodyPr>
            <a:normAutofit lnSpcReduction="10000"/>
          </a:bodyPr>
          <a:lstStyle/>
          <a:p>
            <a:r>
              <a:rPr lang="en-US" dirty="0"/>
              <a:t>There are three large banana trees and two coconut trees that give shade. Besides trees, there are numerous well-manicured shrubs that outline the backyard and give it some aesthetic shape. In addition to the shrubs, countless flowers are positioned along each dirt well, magnifying the whole scene with resplendent color. This greenery adds a priceless peace and tranquility to an otherwise crowded and noisy city.</a:t>
            </a:r>
          </a:p>
        </p:txBody>
      </p:sp>
    </p:spTree>
    <p:extLst>
      <p:ext uri="{BB962C8B-B14F-4D97-AF65-F5344CB8AC3E}">
        <p14:creationId xmlns="" xmlns:p14="http://schemas.microsoft.com/office/powerpoint/2010/main" val="316008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Topic Sentence</a:t>
            </a:r>
            <a:endParaRPr lang="en-US" dirty="0"/>
          </a:p>
        </p:txBody>
      </p:sp>
      <p:sp>
        <p:nvSpPr>
          <p:cNvPr id="3" name="Content Placeholder 2"/>
          <p:cNvSpPr>
            <a:spLocks noGrp="1"/>
          </p:cNvSpPr>
          <p:nvPr>
            <p:ph idx="1"/>
          </p:nvPr>
        </p:nvSpPr>
        <p:spPr/>
        <p:txBody>
          <a:bodyPr/>
          <a:lstStyle/>
          <a:p>
            <a:r>
              <a:rPr lang="en-US" dirty="0"/>
              <a:t>The backyard is a small paradise.</a:t>
            </a:r>
          </a:p>
        </p:txBody>
      </p:sp>
    </p:spTree>
    <p:extLst>
      <p:ext uri="{BB962C8B-B14F-4D97-AF65-F5344CB8AC3E}">
        <p14:creationId xmlns="" xmlns:p14="http://schemas.microsoft.com/office/powerpoint/2010/main" val="3024135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#2</a:t>
            </a:r>
            <a:endParaRPr lang="en-US" dirty="0"/>
          </a:p>
        </p:txBody>
      </p:sp>
      <p:sp>
        <p:nvSpPr>
          <p:cNvPr id="3" name="Content Placeholder 2"/>
          <p:cNvSpPr>
            <a:spLocks noGrp="1"/>
          </p:cNvSpPr>
          <p:nvPr>
            <p:ph idx="1"/>
          </p:nvPr>
        </p:nvSpPr>
        <p:spPr/>
        <p:txBody>
          <a:bodyPr>
            <a:normAutofit lnSpcReduction="10000"/>
          </a:bodyPr>
          <a:lstStyle/>
          <a:p>
            <a:r>
              <a:rPr lang="en-US" dirty="0"/>
              <a:t>The gathering stage consists of researching, brainstorming, and analyzing in order to come up with a thesis. The next stage, organization, requires you to think about a logical and persuasive arrangement for your various ideas. The writing stage requires you to sit down and, following </a:t>
            </a:r>
            <a:r>
              <a:rPr lang="en-US" dirty="0" smtClean="0"/>
              <a:t>an </a:t>
            </a:r>
            <a:r>
              <a:rPr lang="en-US" dirty="0"/>
              <a:t>outline, construct your essay. The fourth and final stage involves endless revision: going over and over what you've written to make it better.</a:t>
            </a:r>
          </a:p>
        </p:txBody>
      </p:sp>
    </p:spTree>
    <p:extLst>
      <p:ext uri="{BB962C8B-B14F-4D97-AF65-F5344CB8AC3E}">
        <p14:creationId xmlns="" xmlns:p14="http://schemas.microsoft.com/office/powerpoint/2010/main" val="1968226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Topic Sentence </a:t>
            </a:r>
            <a:endParaRPr lang="en-US" dirty="0"/>
          </a:p>
        </p:txBody>
      </p:sp>
      <p:sp>
        <p:nvSpPr>
          <p:cNvPr id="3" name="Content Placeholder 2"/>
          <p:cNvSpPr>
            <a:spLocks noGrp="1"/>
          </p:cNvSpPr>
          <p:nvPr>
            <p:ph idx="1"/>
          </p:nvPr>
        </p:nvSpPr>
        <p:spPr/>
        <p:txBody>
          <a:bodyPr/>
          <a:lstStyle/>
          <a:p>
            <a:r>
              <a:rPr lang="en-US" dirty="0"/>
              <a:t>The writing process consists of four main stages: </a:t>
            </a:r>
            <a:r>
              <a:rPr lang="en-US" dirty="0" smtClean="0"/>
              <a:t>gather</a:t>
            </a:r>
            <a:r>
              <a:rPr lang="en-US" dirty="0"/>
              <a:t>, organize, write, revise.</a:t>
            </a:r>
          </a:p>
        </p:txBody>
      </p:sp>
    </p:spTree>
    <p:extLst>
      <p:ext uri="{BB962C8B-B14F-4D97-AF65-F5344CB8AC3E}">
        <p14:creationId xmlns="" xmlns:p14="http://schemas.microsoft.com/office/powerpoint/2010/main" val="4003135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865</TotalTime>
  <Words>787</Words>
  <Application>Microsoft Office PowerPoint</Application>
  <PresentationFormat>On-screen Show (4:3)</PresentationFormat>
  <Paragraphs>82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Sky</vt:lpstr>
      <vt:lpstr>How to…</vt:lpstr>
      <vt:lpstr>Preliminary Activity</vt:lpstr>
      <vt:lpstr>Let’s Share!</vt:lpstr>
      <vt:lpstr>A Topic Sentence…</vt:lpstr>
      <vt:lpstr> Topic Sentence Activity</vt:lpstr>
      <vt:lpstr>Paragraph #1</vt:lpstr>
      <vt:lpstr>Possible Topic Sentence</vt:lpstr>
      <vt:lpstr>Paragraph #2</vt:lpstr>
      <vt:lpstr>Possible Topic Sentence </vt:lpstr>
      <vt:lpstr>Paragraph #3</vt:lpstr>
      <vt:lpstr>Possible Topic Sentence</vt:lpstr>
      <vt:lpstr>Formative Assessment</vt:lpstr>
      <vt:lpstr>The Perfect Paragraph</vt:lpstr>
      <vt:lpstr>Supporting Details</vt:lpstr>
      <vt:lpstr>When stuck for details, think FRIED </vt:lpstr>
      <vt:lpstr>Adding details…</vt:lpstr>
      <vt:lpstr>Choosing Relevant Supporting Information…</vt:lpstr>
      <vt:lpstr>Concluding Sentence  (The Clincher)</vt:lpstr>
      <vt:lpstr>Still Stuck? </vt:lpstr>
      <vt:lpstr>The Perfect Paragraph</vt:lpstr>
      <vt:lpstr>The Perfect Paragraph</vt:lpstr>
      <vt:lpstr>Your Turn </vt:lpstr>
      <vt:lpstr>To Review…</vt:lpstr>
      <vt:lpstr>Letter of Introduction</vt:lpstr>
      <vt:lpstr>Next on the block…</vt:lpstr>
    </vt:vector>
  </TitlesOfParts>
  <Company>Chignecto Central Regional School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dc:title>
  <dc:creator>Natalie Horne</dc:creator>
  <cp:lastModifiedBy>CCRSB</cp:lastModifiedBy>
  <cp:revision>30</cp:revision>
  <dcterms:created xsi:type="dcterms:W3CDTF">2014-09-07T13:31:51Z</dcterms:created>
  <dcterms:modified xsi:type="dcterms:W3CDTF">2014-09-09T18:29:54Z</dcterms:modified>
</cp:coreProperties>
</file>